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725" r:id="rId2"/>
    <p:sldId id="711" r:id="rId3"/>
    <p:sldId id="731" r:id="rId4"/>
    <p:sldId id="728" r:id="rId5"/>
    <p:sldId id="724" r:id="rId6"/>
    <p:sldId id="729" r:id="rId7"/>
    <p:sldId id="726" r:id="rId8"/>
    <p:sldId id="730" r:id="rId9"/>
    <p:sldId id="727" r:id="rId10"/>
    <p:sldId id="723" r:id="rId11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標楷體" pitchFamily="65" charset="-120"/>
      <p:regular r:id="rId18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CC00"/>
    <a:srgbClr val="00FF00"/>
    <a:srgbClr val="FF0066"/>
    <a:srgbClr val="33CCCC"/>
    <a:srgbClr val="FFCC00"/>
    <a:srgbClr val="FF6600"/>
    <a:srgbClr val="8344C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4" autoAdjust="0"/>
    <p:restoredTop sz="94353" autoAdjust="0"/>
  </p:normalViewPr>
  <p:slideViewPr>
    <p:cSldViewPr>
      <p:cViewPr>
        <p:scale>
          <a:sx n="50" d="100"/>
          <a:sy n="50" d="100"/>
        </p:scale>
        <p:origin x="-1920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75670284-7D75-437E-92F7-124DFED96E6E}" type="datetimeFigureOut">
              <a:rPr lang="zh-TW" altLang="en-US"/>
              <a:pPr>
                <a:defRPr/>
              </a:pPr>
              <a:t>2013/3/19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893DD1B8-FC64-49AD-89B8-2109E4DF20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DB54491F-884E-4DE3-BA7D-9EA2B9D7F5D5}" type="datetimeFigureOut">
              <a:rPr lang="zh-TW" altLang="en-US"/>
              <a:pPr>
                <a:defRPr/>
              </a:pPr>
              <a:t>2013/3/19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AD11BA7B-AA04-4533-993C-6DEE6D2195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4BD49-EA20-40A1-A3FA-09BE4CAA409D}" type="datetime1">
              <a:rPr lang="zh-TW" altLang="en-US"/>
              <a:pPr>
                <a:defRPr/>
              </a:pPr>
              <a:t>2013/3/19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EF285-EC38-4047-91BA-D3C8F52B8A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F5947-30F6-4F2C-9FE2-DC5CAEFF40C8}" type="datetime1">
              <a:rPr lang="zh-TW" altLang="en-US"/>
              <a:pPr>
                <a:defRPr/>
              </a:pPr>
              <a:t>2013/3/19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9A73-9CE3-47BA-ACE2-8A49BED340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7C8C-5BCE-4878-9036-F4BBE2C5E363}" type="datetime1">
              <a:rPr lang="zh-TW" altLang="en-US"/>
              <a:pPr>
                <a:defRPr/>
              </a:pPr>
              <a:t>2013/3/19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77F2F-87F5-4EA6-A7D1-E54BF805D3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DB8FA-C25B-4D12-8D01-011D3F1EEAEB}" type="datetime1">
              <a:rPr lang="zh-TW" altLang="en-US"/>
              <a:pPr>
                <a:defRPr/>
              </a:pPr>
              <a:t>2013/3/19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2476F-DFD1-467A-B915-40273BF24FD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EBC47-5DB9-4C26-9054-86FE3AFDF18F}" type="datetime1">
              <a:rPr lang="zh-TW" altLang="en-US"/>
              <a:pPr>
                <a:defRPr/>
              </a:pPr>
              <a:t>2013/3/19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39331-B479-41F8-8D4F-5207351FFC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2557A-92FA-4A77-82F1-FF10E8A69D15}" type="datetime1">
              <a:rPr lang="zh-TW" altLang="en-US"/>
              <a:pPr>
                <a:defRPr/>
              </a:pPr>
              <a:t>2013/3/19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1C4B4-AB42-46DE-992C-A2D0A60A61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A2DB5-3D97-45BC-93B9-445156420224}" type="datetime1">
              <a:rPr lang="zh-TW" altLang="en-US"/>
              <a:pPr>
                <a:defRPr/>
              </a:pPr>
              <a:t>2013/3/19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7ACB9-A36C-4519-8302-C622B41B54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102A5-AAFA-4E1B-A201-CFEA5D23B96E}" type="datetime1">
              <a:rPr lang="zh-TW" altLang="en-US"/>
              <a:pPr>
                <a:defRPr/>
              </a:pPr>
              <a:t>2013/3/19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BF2E1-67CB-4E7E-8A86-972085F33D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1DAEC-D5B2-43CD-933B-098B22624CCD}" type="datetime1">
              <a:rPr lang="zh-TW" altLang="en-US"/>
              <a:pPr>
                <a:defRPr/>
              </a:pPr>
              <a:t>2013/3/19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E235E-E981-437F-ABA5-0FEE5C500C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858D4-24A5-4ABC-A34E-F792E6D4D469}" type="datetime1">
              <a:rPr lang="zh-TW" altLang="en-US"/>
              <a:pPr>
                <a:defRPr/>
              </a:pPr>
              <a:t>2013/3/19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C54C9-0133-435B-A80D-62B104E17C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53ED2-5680-400D-A352-3AB5F41BC8C0}" type="datetime1">
              <a:rPr lang="zh-TW" altLang="en-US"/>
              <a:pPr>
                <a:defRPr/>
              </a:pPr>
              <a:t>2013/3/19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3E607-C101-4679-994D-B4C2BE5A57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A592403-6347-48A2-B541-47552E50D313}" type="datetime1">
              <a:rPr lang="zh-TW" altLang="en-US"/>
              <a:pPr>
                <a:defRPr/>
              </a:pPr>
              <a:t>2013/3/19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D45FEDC-5E28-49E5-A847-3729DE2E370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0" y="0"/>
            <a:ext cx="9144000" cy="32845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buFont typeface="Arial" charset="0"/>
              <a:buNone/>
            </a:pPr>
            <a:r>
              <a:rPr kumimoji="0" lang="zh-TW" altLang="en-US" sz="4400" b="1">
                <a:solidFill>
                  <a:srgbClr val="FF0000"/>
                </a:solidFill>
                <a:latin typeface="Calibri" pitchFamily="34" charset="0"/>
              </a:rPr>
              <a:t>恭賀 </a:t>
            </a:r>
          </a:p>
          <a:p>
            <a:pPr algn="ctr" eaLnBrk="0" hangingPunct="0">
              <a:buFont typeface="Arial" charset="0"/>
              <a:buNone/>
            </a:pPr>
            <a:r>
              <a:rPr kumimoji="0" lang="zh-TW" altLang="en-US" sz="4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家長黃漢梁先生及</a:t>
            </a:r>
            <a:r>
              <a:rPr kumimoji="0" lang="en-US" altLang="zh-TW" sz="4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2A </a:t>
            </a:r>
            <a:r>
              <a:rPr kumimoji="0" lang="zh-TW" altLang="en-US" sz="4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黃紫晴同學榮獲 「第十九屆家長也敬師電子版敬師卡」設計比賽 </a:t>
            </a:r>
            <a:r>
              <a:rPr kumimoji="0" lang="en-US" altLang="zh-TW" sz="4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4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中學組</a:t>
            </a:r>
            <a:r>
              <a:rPr kumimoji="0" lang="en-US" altLang="zh-TW" sz="4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kumimoji="0" lang="zh-TW" altLang="en-US" sz="4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冠軍</a:t>
            </a:r>
          </a:p>
          <a:p>
            <a:pPr algn="ctr" eaLnBrk="0" hangingPunct="0">
              <a:buFont typeface="Arial" charset="0"/>
              <a:buNone/>
            </a:pPr>
            <a:r>
              <a:rPr kumimoji="0" lang="en-US" altLang="zh-TW" sz="4000" b="1">
                <a:solidFill>
                  <a:srgbClr val="8344C8"/>
                </a:solidFill>
                <a:latin typeface="Calibri" pitchFamily="34" charset="0"/>
              </a:rPr>
              <a:t>---</a:t>
            </a:r>
            <a:r>
              <a:rPr kumimoji="0" lang="en-US" altLang="zh-TW" sz="4000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0" lang="zh-TW" altLang="en-US" sz="4000" b="1">
                <a:solidFill>
                  <a:srgbClr val="8344C8"/>
                </a:solidFill>
                <a:latin typeface="Calibri" pitchFamily="34" charset="0"/>
              </a:rPr>
              <a:t>自古家長也敬師</a:t>
            </a:r>
            <a:endParaRPr kumimoji="0" lang="en-US" altLang="zh-TW" sz="4000" b="1">
              <a:solidFill>
                <a:srgbClr val="8344C8"/>
              </a:solidFill>
              <a:latin typeface="Calibri" pitchFamily="34" charset="0"/>
            </a:endParaRPr>
          </a:p>
          <a:p>
            <a:pPr algn="ctr" eaLnBrk="0" hangingPunct="0">
              <a:buFont typeface="Arial" charset="0"/>
              <a:buNone/>
            </a:pPr>
            <a:endParaRPr kumimoji="0" lang="zh-TW" altLang="en-US" sz="4000" b="1">
              <a:solidFill>
                <a:srgbClr val="8344C8"/>
              </a:solidFill>
              <a:latin typeface="Calibri" pitchFamily="34" charset="0"/>
            </a:endParaRPr>
          </a:p>
        </p:txBody>
      </p:sp>
      <p:pic>
        <p:nvPicPr>
          <p:cNvPr id="15362" name="圖片 4" descr="850x14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3100"/>
            <a:ext cx="91440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Thankyou"/>
          <p:cNvPicPr>
            <a:picLocks noChangeAspect="1" noChangeArrowheads="1"/>
          </p:cNvPicPr>
          <p:nvPr/>
        </p:nvPicPr>
        <p:blipFill>
          <a:blip r:embed="rId2"/>
          <a:srcRect l="2501" t="6667" r="3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8532813" y="6446838"/>
            <a:ext cx="611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25</a:t>
            </a: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4859338" y="4365625"/>
            <a:ext cx="3816350" cy="2289175"/>
          </a:xfrm>
          <a:prstGeom prst="rect">
            <a:avLst/>
          </a:prstGeom>
          <a:solidFill>
            <a:srgbClr val="8344C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600">
                <a:solidFill>
                  <a:schemeClr val="bg1"/>
                </a:solidFill>
              </a:rPr>
              <a:t>From the PTA of</a:t>
            </a:r>
          </a:p>
          <a:p>
            <a:pPr algn="ctr">
              <a:spcBef>
                <a:spcPct val="50000"/>
              </a:spcBef>
            </a:pPr>
            <a:r>
              <a:rPr lang="en-US" altLang="zh-TW" sz="3600">
                <a:solidFill>
                  <a:schemeClr val="bg1"/>
                </a:solidFill>
              </a:rPr>
              <a:t>TWGHs SCGMC</a:t>
            </a:r>
          </a:p>
          <a:p>
            <a:pPr algn="ctr">
              <a:spcBef>
                <a:spcPct val="50000"/>
              </a:spcBef>
            </a:pPr>
            <a:r>
              <a:rPr lang="en-US" altLang="zh-TW" sz="3600">
                <a:solidFill>
                  <a:schemeClr val="bg1"/>
                </a:solidFill>
              </a:rPr>
              <a:t>    18-03-2013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ctrTitle" idx="4294967295"/>
          </p:nvPr>
        </p:nvSpPr>
        <p:spPr>
          <a:xfrm>
            <a:off x="323850" y="1054100"/>
            <a:ext cx="8496300" cy="3527425"/>
          </a:xfrm>
        </p:spPr>
        <p:txBody>
          <a:bodyPr/>
          <a:lstStyle/>
          <a:p>
            <a:endParaRPr lang="zh-TW" altLang="en-US" sz="8800" b="1" smtClean="0">
              <a:solidFill>
                <a:srgbClr val="0066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211638" y="6411913"/>
            <a:ext cx="720725" cy="36988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fld id="{1DF4E6CD-7FED-448B-A626-DF42317045DF}" type="slidenum">
              <a:rPr lang="zh-TW" altLang="en-US">
                <a:solidFill>
                  <a:schemeClr val="bg1">
                    <a:lumMod val="50000"/>
                  </a:schemeClr>
                </a:solidFill>
                <a:ea typeface="新細明體" pitchFamily="18" charset="-120"/>
              </a:rPr>
              <a:pPr algn="ctr">
                <a:defRPr/>
              </a:pPr>
              <a:t>2</a:t>
            </a:fld>
            <a:endParaRPr lang="zh-TW" altLang="en-US" dirty="0">
              <a:solidFill>
                <a:schemeClr val="bg1">
                  <a:lumMod val="50000"/>
                </a:schemeClr>
              </a:solidFill>
              <a:ea typeface="新細明體" pitchFamily="18" charset="-120"/>
            </a:endParaRPr>
          </a:p>
        </p:txBody>
      </p:sp>
      <p:sp>
        <p:nvSpPr>
          <p:cNvPr id="7" name="投影片編號版面配置區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A2F3E8C-E059-490C-AFDE-CBA52215E18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6388" name="圖片 4" descr="000_rzCAW8HPL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211638" y="6411913"/>
            <a:ext cx="720725" cy="36988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fld id="{B42ABE56-3C9E-4A53-B8A3-A08BF411611B}" type="slidenum">
              <a:rPr lang="zh-TW" altLang="en-US">
                <a:solidFill>
                  <a:schemeClr val="bg1">
                    <a:lumMod val="50000"/>
                  </a:schemeClr>
                </a:solidFill>
                <a:ea typeface="新細明體" pitchFamily="18" charset="-120"/>
              </a:rPr>
              <a:pPr algn="ctr">
                <a:defRPr/>
              </a:pPr>
              <a:t>3</a:t>
            </a:fld>
            <a:endParaRPr lang="zh-TW" altLang="en-US" dirty="0">
              <a:solidFill>
                <a:schemeClr val="bg1">
                  <a:lumMod val="50000"/>
                </a:schemeClr>
              </a:solidFill>
              <a:ea typeface="新細明體" pitchFamily="18" charset="-120"/>
            </a:endParaRPr>
          </a:p>
        </p:txBody>
      </p:sp>
      <p:sp>
        <p:nvSpPr>
          <p:cNvPr id="7" name="投影片編號版面配置區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8C250E8-69DD-481E-ADC4-041CC345274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411" name="標題 1"/>
          <p:cNvSpPr txBox="1">
            <a:spLocks/>
          </p:cNvSpPr>
          <p:nvPr/>
        </p:nvSpPr>
        <p:spPr bwMode="auto">
          <a:xfrm>
            <a:off x="611188" y="836613"/>
            <a:ext cx="806291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TW" altLang="en-US" sz="6000" b="1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7412" name="Picture 2" descr="MC90042890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05075">
            <a:off x="3708400" y="2708275"/>
            <a:ext cx="543560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WordArt 6"/>
          <p:cNvSpPr>
            <a:spLocks noChangeArrowheads="1" noChangeShapeType="1" noTextEdit="1"/>
          </p:cNvSpPr>
          <p:nvPr/>
        </p:nvSpPr>
        <p:spPr bwMode="auto">
          <a:xfrm>
            <a:off x="250825" y="23813"/>
            <a:ext cx="8569325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TW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Token of Appreciation</a:t>
            </a:r>
            <a:endParaRPr lang="zh-TW" alt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新細明體"/>
              <a:ea typeface="新細明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Thankyou"/>
          <p:cNvPicPr>
            <a:picLocks noChangeAspect="1" noChangeArrowheads="1"/>
          </p:cNvPicPr>
          <p:nvPr/>
        </p:nvPicPr>
        <p:blipFill>
          <a:blip r:embed="rId2"/>
          <a:srcRect l="2501" t="6667" r="3334"/>
          <a:stretch>
            <a:fillRect/>
          </a:stretch>
        </p:blipFill>
        <p:spPr bwMode="auto">
          <a:xfrm>
            <a:off x="0" y="0"/>
            <a:ext cx="9144000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8532813" y="6446838"/>
            <a:ext cx="611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25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0" y="2892425"/>
            <a:ext cx="9144000" cy="3965575"/>
          </a:xfrm>
          <a:prstGeom prst="rect">
            <a:avLst/>
          </a:prstGeom>
          <a:gradFill rotWithShape="1">
            <a:gsLst>
              <a:gs pos="0">
                <a:srgbClr val="F5A5FD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4400" b="1" u="sng">
                <a:solidFill>
                  <a:srgbClr val="FF0066"/>
                </a:solidFill>
              </a:rPr>
              <a:t>DEAR MR SZE, MR WU &amp; SCHOOL MANAGERS</a:t>
            </a:r>
            <a:r>
              <a:rPr lang="en-US" altLang="zh-TW" sz="4800">
                <a:solidFill>
                  <a:srgbClr val="FF0066"/>
                </a:solidFill>
              </a:rPr>
              <a:t> </a:t>
            </a:r>
            <a:endParaRPr lang="en-US" altLang="zh-TW" sz="4800" u="sng">
              <a:solidFill>
                <a:srgbClr val="FF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zh-TW" sz="3600">
                <a:solidFill>
                  <a:srgbClr val="660066"/>
                </a:solidFill>
              </a:rPr>
              <a:t>Envisaging students of S. C Gaw as     individuals of multiple intelligences            as well as active &amp; creative participants                 of the 21st 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ChangeArrowheads="1"/>
          </p:cNvSpPr>
          <p:nvPr/>
        </p:nvSpPr>
        <p:spPr bwMode="auto">
          <a:xfrm>
            <a:off x="1403350" y="333375"/>
            <a:ext cx="6985000" cy="701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zh-TW" altLang="en-US" sz="4000" b="1" u="sng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矩形 4"/>
          <p:cNvSpPr>
            <a:spLocks noChangeArrowheads="1"/>
          </p:cNvSpPr>
          <p:nvPr/>
        </p:nvSpPr>
        <p:spPr bwMode="auto">
          <a:xfrm>
            <a:off x="2268538" y="44450"/>
            <a:ext cx="4606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6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衷 心 感 謝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95288" y="1557338"/>
            <a:ext cx="8353425" cy="5030787"/>
          </a:xfrm>
          <a:prstGeom prst="rect">
            <a:avLst/>
          </a:prstGeom>
          <a:gradFill rotWithShape="1">
            <a:gsLst>
              <a:gs pos="0">
                <a:srgbClr val="F5A5FD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zh-TW" sz="54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親愛的</a:t>
            </a:r>
            <a:r>
              <a:rPr lang="zh-TW" altLang="en-US" sz="54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施校監、吳總主任及各位校董：</a:t>
            </a:r>
            <a:endParaRPr lang="en-US" altLang="zh-TW" sz="54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zh-TW" altLang="en-US" sz="48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發揮學生多元智能</a:t>
            </a:r>
            <a:r>
              <a:rPr lang="zh-TW" altLang="zh-TW" sz="48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TW" sz="48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zh-TW" altLang="en-US" sz="48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培養積極及具創意                      能面向廿一世紀的                                  新一代東華吳祥川學生。</a:t>
            </a:r>
            <a:endParaRPr lang="en-US" altLang="zh-TW" sz="4800" b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Thankyou"/>
          <p:cNvPicPr>
            <a:picLocks noChangeAspect="1" noChangeArrowheads="1"/>
          </p:cNvPicPr>
          <p:nvPr/>
        </p:nvPicPr>
        <p:blipFill>
          <a:blip r:embed="rId2"/>
          <a:srcRect l="2501" t="6667" r="3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8532813" y="6446838"/>
            <a:ext cx="611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25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0" y="3359150"/>
            <a:ext cx="9144000" cy="3094038"/>
          </a:xfrm>
          <a:prstGeom prst="rect">
            <a:avLst/>
          </a:prstGeom>
          <a:gradFill rotWithShape="1">
            <a:gsLst>
              <a:gs pos="0">
                <a:srgbClr val="F5A5FD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4400" b="1" u="sng">
                <a:solidFill>
                  <a:srgbClr val="FF0066"/>
                </a:solidFill>
              </a:rPr>
              <a:t>DEAR PRINCIPAL &amp;</a:t>
            </a:r>
            <a:r>
              <a:rPr lang="en-US" altLang="zh-TW" sz="4400" b="1">
                <a:solidFill>
                  <a:srgbClr val="FF0066"/>
                </a:solidFill>
              </a:rPr>
              <a:t> </a:t>
            </a:r>
            <a:r>
              <a:rPr lang="en-US" altLang="zh-TW" sz="4400" b="1" u="sng">
                <a:solidFill>
                  <a:srgbClr val="FF0066"/>
                </a:solidFill>
              </a:rPr>
              <a:t>TEACHERS</a:t>
            </a:r>
          </a:p>
          <a:p>
            <a:pPr>
              <a:spcBef>
                <a:spcPct val="50000"/>
              </a:spcBef>
            </a:pPr>
            <a:r>
              <a:rPr lang="en-US" altLang="zh-TW" sz="3600">
                <a:solidFill>
                  <a:srgbClr val="660066"/>
                </a:solidFill>
              </a:rPr>
              <a:t>Nurturing &amp;</a:t>
            </a:r>
            <a:r>
              <a:rPr lang="en-US" altLang="zh-TW" sz="5400">
                <a:solidFill>
                  <a:srgbClr val="660066"/>
                </a:solidFill>
              </a:rPr>
              <a:t> </a:t>
            </a:r>
            <a:r>
              <a:rPr lang="en-US" altLang="zh-TW" sz="3600">
                <a:solidFill>
                  <a:srgbClr val="660066"/>
                </a:solidFill>
              </a:rPr>
              <a:t>enhancing a child’s intelligence in a supportive, stimulating &amp; challenging learning environment at S. C. Gaw</a:t>
            </a:r>
            <a:r>
              <a:rPr lang="en-US" altLang="zh-TW" sz="360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ChangeArrowheads="1"/>
          </p:cNvSpPr>
          <p:nvPr/>
        </p:nvSpPr>
        <p:spPr bwMode="auto">
          <a:xfrm>
            <a:off x="1403350" y="333375"/>
            <a:ext cx="6985000" cy="701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zh-TW" altLang="en-US" sz="4000" b="1" u="sng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矩形 4"/>
          <p:cNvSpPr>
            <a:spLocks noChangeArrowheads="1"/>
          </p:cNvSpPr>
          <p:nvPr/>
        </p:nvSpPr>
        <p:spPr bwMode="auto">
          <a:xfrm>
            <a:off x="2268538" y="44450"/>
            <a:ext cx="4606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6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衷 心 感 謝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95288" y="1901825"/>
            <a:ext cx="8353425" cy="3830638"/>
          </a:xfrm>
          <a:prstGeom prst="rect">
            <a:avLst/>
          </a:prstGeom>
          <a:gradFill rotWithShape="1">
            <a:gsLst>
              <a:gs pos="0">
                <a:srgbClr val="F5A5FD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zh-TW" sz="5400" b="1" u="sng">
                <a:solidFill>
                  <a:srgbClr val="FF0066"/>
                </a:solidFill>
                <a:cs typeface="Times New Roman" pitchFamily="18" charset="0"/>
              </a:rPr>
              <a:t>親愛的</a:t>
            </a:r>
            <a:r>
              <a:rPr lang="zh-TW" altLang="en-US" sz="5400" b="1" u="sng">
                <a:solidFill>
                  <a:srgbClr val="FF0066"/>
                </a:solidFill>
                <a:cs typeface="Times New Roman" pitchFamily="18" charset="0"/>
              </a:rPr>
              <a:t>校長及老師們：</a:t>
            </a:r>
            <a:endParaRPr lang="en-US" altLang="zh-TW" sz="11900" b="1" u="sng">
              <a:solidFill>
                <a:srgbClr val="FF0066"/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zh-TW" altLang="en-US" sz="5400" b="1">
                <a:solidFill>
                  <a:srgbClr val="660066"/>
                </a:solidFill>
                <a:cs typeface="Times New Roman" pitchFamily="18" charset="0"/>
              </a:rPr>
              <a:t>讓孩子在支持、激勵與     挑戰的環境中學習，        以培育、並提升其智能。</a:t>
            </a:r>
            <a:endParaRPr lang="en-US" altLang="zh-TW" sz="5400" b="1">
              <a:solidFill>
                <a:srgbClr val="660066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Thankyou"/>
          <p:cNvPicPr>
            <a:picLocks noChangeAspect="1" noChangeArrowheads="1"/>
          </p:cNvPicPr>
          <p:nvPr/>
        </p:nvPicPr>
        <p:blipFill>
          <a:blip r:embed="rId2"/>
          <a:srcRect l="2501" t="6667" r="3334"/>
          <a:stretch>
            <a:fillRect/>
          </a:stretch>
        </p:blipFill>
        <p:spPr bwMode="auto">
          <a:xfrm>
            <a:off x="0" y="0"/>
            <a:ext cx="9144000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8532813" y="6446838"/>
            <a:ext cx="611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25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468313" y="3211513"/>
            <a:ext cx="8101012" cy="3386137"/>
          </a:xfrm>
          <a:prstGeom prst="rect">
            <a:avLst/>
          </a:prstGeom>
          <a:gradFill rotWithShape="1">
            <a:gsLst>
              <a:gs pos="0">
                <a:srgbClr val="F5A5FD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4800" b="1" u="sng">
                <a:solidFill>
                  <a:srgbClr val="FF0066"/>
                </a:solidFill>
              </a:rPr>
              <a:t>DEAR PARENTS</a:t>
            </a:r>
          </a:p>
          <a:p>
            <a:pPr>
              <a:spcBef>
                <a:spcPct val="50000"/>
              </a:spcBef>
            </a:pPr>
            <a:r>
              <a:rPr lang="en-US" altLang="zh-TW" sz="4800">
                <a:solidFill>
                  <a:srgbClr val="660066"/>
                </a:solidFill>
              </a:rPr>
              <a:t>“Don’t ask how intelligent our kids are, but ask, ourselves how to nurture their wisdom.”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ChangeArrowheads="1"/>
          </p:cNvSpPr>
          <p:nvPr/>
        </p:nvSpPr>
        <p:spPr bwMode="auto">
          <a:xfrm>
            <a:off x="1403350" y="333375"/>
            <a:ext cx="6985000" cy="701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zh-TW" altLang="en-US" sz="4000" b="1" u="sng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矩形 4"/>
          <p:cNvSpPr>
            <a:spLocks noChangeArrowheads="1"/>
          </p:cNvSpPr>
          <p:nvPr/>
        </p:nvSpPr>
        <p:spPr bwMode="auto">
          <a:xfrm>
            <a:off x="2268538" y="-26988"/>
            <a:ext cx="4606925" cy="100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6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衷 心 感 謝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395288" y="1901825"/>
            <a:ext cx="8353425" cy="3792538"/>
          </a:xfrm>
          <a:prstGeom prst="rect">
            <a:avLst/>
          </a:prstGeom>
          <a:gradFill rotWithShape="1">
            <a:gsLst>
              <a:gs pos="0">
                <a:srgbClr val="F5A5FD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zh-TW" sz="5400" b="1" u="sng">
                <a:solidFill>
                  <a:srgbClr val="FF0066"/>
                </a:solidFill>
                <a:cs typeface="Times New Roman" pitchFamily="18" charset="0"/>
              </a:rPr>
              <a:t>親愛的</a:t>
            </a:r>
            <a:r>
              <a:rPr lang="zh-TW" altLang="en-US" sz="5400" b="1" u="sng">
                <a:solidFill>
                  <a:srgbClr val="FF0066"/>
                </a:solidFill>
                <a:cs typeface="Times New Roman" pitchFamily="18" charset="0"/>
              </a:rPr>
              <a:t>家長：</a:t>
            </a:r>
            <a:endParaRPr lang="en-US" altLang="zh-TW" sz="11700" b="1" u="sng">
              <a:solidFill>
                <a:srgbClr val="FF0066"/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zh-TW" altLang="en-US" sz="5400">
                <a:cs typeface="Times New Roman" pitchFamily="18" charset="0"/>
              </a:rPr>
              <a:t>「</a:t>
            </a:r>
            <a:r>
              <a:rPr lang="zh-TW" altLang="zh-TW" sz="5400">
                <a:cs typeface="Times New Roman" pitchFamily="18" charset="0"/>
              </a:rPr>
              <a:t>不要問孩子是否聰明，而是問我們如何去</a:t>
            </a:r>
            <a:r>
              <a:rPr lang="en-US" altLang="zh-TW" sz="5400">
                <a:cs typeface="Times New Roman" pitchFamily="18" charset="0"/>
              </a:rPr>
              <a:t>             	  </a:t>
            </a:r>
            <a:r>
              <a:rPr lang="zh-TW" altLang="zh-TW" sz="5400">
                <a:cs typeface="Times New Roman" pitchFamily="18" charset="0"/>
              </a:rPr>
              <a:t>啟發孩子的智慧</a:t>
            </a:r>
            <a:r>
              <a:rPr lang="zh-TW" altLang="en-US" sz="5400">
                <a:cs typeface="Times New Roman" pitchFamily="18" charset="0"/>
              </a:rPr>
              <a:t>。」</a:t>
            </a:r>
            <a:endParaRPr lang="en-US" altLang="zh-TW" sz="540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4201</TotalTime>
  <Words>253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Arial</vt:lpstr>
      <vt:lpstr>新細明體</vt:lpstr>
      <vt:lpstr>Calibri</vt:lpstr>
      <vt:lpstr>標楷體</vt:lpstr>
      <vt:lpstr>Times New Roman</vt:lpstr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</vt:vector>
  </TitlesOfParts>
  <Company>TWGHS S C Gaw Memorial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TWGHs S. C. Gaw  Memorial College The 27th Graduation Ceremony  東 華 三 院 吳 祥 川 紀 念 中 學 第 二 十 七 屆  畢 業 典 禮</dc:title>
  <dc:creator>student</dc:creator>
  <cp:lastModifiedBy>User</cp:lastModifiedBy>
  <cp:revision>405</cp:revision>
  <dcterms:created xsi:type="dcterms:W3CDTF">2012-05-17T04:03:25Z</dcterms:created>
  <dcterms:modified xsi:type="dcterms:W3CDTF">2013-03-19T14:25:31Z</dcterms:modified>
</cp:coreProperties>
</file>